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58" r:id="rId5"/>
    <p:sldId id="2442" r:id="rId6"/>
    <p:sldId id="259" r:id="rId7"/>
    <p:sldId id="2443" r:id="rId8"/>
    <p:sldId id="2444" r:id="rId9"/>
    <p:sldId id="260" r:id="rId10"/>
    <p:sldId id="2445" r:id="rId11"/>
    <p:sldId id="2449" r:id="rId12"/>
    <p:sldId id="2447" r:id="rId13"/>
    <p:sldId id="244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4"/>
    <a:srgbClr val="2F3342"/>
    <a:srgbClr val="898989"/>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584" autoAdjust="0"/>
  </p:normalViewPr>
  <p:slideViewPr>
    <p:cSldViewPr snapToGrid="0">
      <p:cViewPr>
        <p:scale>
          <a:sx n="85" d="100"/>
          <a:sy n="85" d="100"/>
        </p:scale>
        <p:origin x="365" y="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11/16/2022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image" Target="../media/image8.jpg"/><Relationship Id="rId1" Type="http://schemas.openxmlformats.org/officeDocument/2006/relationships/slideLayout" Target="../slideLayouts/slideLayout16.xml"/><Relationship Id="rId6" Type="http://schemas.openxmlformats.org/officeDocument/2006/relationships/hyperlink" Target="https://www.wikipedia.org/" TargetMode="External"/><Relationship Id="rId5" Type="http://schemas.openxmlformats.org/officeDocument/2006/relationships/hyperlink" Target="https://www.google.com/" TargetMode="External"/><Relationship Id="rId4" Type="http://schemas.openxmlformats.org/officeDocument/2006/relationships/hyperlink" Target="https://boxicon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a:bodyPr>
          <a:lstStyle/>
          <a:p>
            <a:r>
              <a:rPr lang="en-US" dirty="0"/>
              <a:t>Chess brains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4329137"/>
            <a:ext cx="5251450" cy="365125"/>
          </a:xfrm>
        </p:spPr>
        <p:txBody>
          <a:bodyPr>
            <a:normAutofit fontScale="85000" lnSpcReduction="20000"/>
          </a:bodyPr>
          <a:lstStyle/>
          <a:p>
            <a:r>
              <a:rPr lang="en-US" dirty="0"/>
              <a:t>Made using Socket.io</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a:t>
            </a:fld>
            <a:endParaRPr lang="en-US" dirty="0"/>
          </a:p>
        </p:txBody>
      </p:sp>
      <p:sp>
        <p:nvSpPr>
          <p:cNvPr id="5" name="Rectangle 4">
            <a:extLst>
              <a:ext uri="{FF2B5EF4-FFF2-40B4-BE49-F238E27FC236}">
                <a16:creationId xmlns:a16="http://schemas.microsoft.com/office/drawing/2014/main" id="{002DD7DE-5C34-ADE6-906E-C6B5B13E85E9}"/>
              </a:ext>
            </a:extLst>
          </p:cNvPr>
          <p:cNvSpPr/>
          <p:nvPr/>
        </p:nvSpPr>
        <p:spPr>
          <a:xfrm>
            <a:off x="10081339"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9" name="Picture Placeholder 8">
            <a:extLst>
              <a:ext uri="{FF2B5EF4-FFF2-40B4-BE49-F238E27FC236}">
                <a16:creationId xmlns:a16="http://schemas.microsoft.com/office/drawing/2014/main" id="{3FCB597C-35E0-A75E-4905-D6C6CBDEA0F2}"/>
              </a:ext>
            </a:extLst>
          </p:cNvPr>
          <p:cNvPicPr>
            <a:picLocks noGrp="1" noChangeAspect="1"/>
          </p:cNvPicPr>
          <p:nvPr>
            <p:ph type="pic" sz="quarter" idx="13"/>
          </p:nvPr>
        </p:nvPicPr>
        <p:blipFill>
          <a:blip r:embed="rId2"/>
          <a:srcRect l="22749" r="22749"/>
          <a:stretch>
            <a:fillRect/>
          </a:stretch>
        </p:blipFill>
        <p:spPr/>
      </p:pic>
    </p:spTree>
    <p:extLst>
      <p:ext uri="{BB962C8B-B14F-4D97-AF65-F5344CB8AC3E}">
        <p14:creationId xmlns:p14="http://schemas.microsoft.com/office/powerpoint/2010/main" val="357850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10</a:t>
            </a:fld>
            <a:endParaRPr lang="en-US" dirty="0"/>
          </a:p>
        </p:txBody>
      </p:sp>
      <p:sp>
        <p:nvSpPr>
          <p:cNvPr id="13" name="Rectangle 12"/>
          <p:cNvSpPr/>
          <p:nvPr/>
        </p:nvSpPr>
        <p:spPr>
          <a:xfrm>
            <a:off x="9977377" y="6366076"/>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140345" y="6366076"/>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Light</a:t>
            </a:r>
            <a:r>
              <a:rPr lang="en-IN" dirty="0">
                <a:solidFill>
                  <a:srgbClr val="C00000"/>
                </a:solidFill>
              </a:rPr>
              <a:t>House</a:t>
            </a:r>
          </a:p>
        </p:txBody>
      </p:sp>
      <p:pic>
        <p:nvPicPr>
          <p:cNvPr id="17" name="Picture 16">
            <a:extLst>
              <a:ext uri="{FF2B5EF4-FFF2-40B4-BE49-F238E27FC236}">
                <a16:creationId xmlns:a16="http://schemas.microsoft.com/office/drawing/2014/main" id="{C2251153-2621-1334-7F53-37B5656D2E18}"/>
              </a:ext>
            </a:extLst>
          </p:cNvPr>
          <p:cNvPicPr>
            <a:picLocks noChangeAspect="1"/>
          </p:cNvPicPr>
          <p:nvPr/>
        </p:nvPicPr>
        <p:blipFill>
          <a:blip r:embed="rId2"/>
          <a:stretch>
            <a:fillRect/>
          </a:stretch>
        </p:blipFill>
        <p:spPr>
          <a:xfrm>
            <a:off x="143436" y="167716"/>
            <a:ext cx="11849782" cy="65647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3231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B28BC-425F-7B1B-2E46-72CE1AF04898}"/>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7" name="Title 7">
            <a:extLst>
              <a:ext uri="{FF2B5EF4-FFF2-40B4-BE49-F238E27FC236}">
                <a16:creationId xmlns:a16="http://schemas.microsoft.com/office/drawing/2014/main" id="{4677D3FD-29E5-A593-03FA-019293CDE9A6}"/>
              </a:ext>
            </a:extLst>
          </p:cNvPr>
          <p:cNvSpPr>
            <a:spLocks noGrp="1"/>
          </p:cNvSpPr>
          <p:nvPr>
            <p:ph type="title"/>
          </p:nvPr>
        </p:nvSpPr>
        <p:spPr>
          <a:xfrm>
            <a:off x="2149947" y="823809"/>
            <a:ext cx="3578050" cy="573989"/>
          </a:xfrm>
        </p:spPr>
        <p:txBody>
          <a:bodyPr>
            <a:normAutofit fontScale="90000"/>
          </a:bodyPr>
          <a:lstStyle/>
          <a:p>
            <a:pPr algn="l"/>
            <a:r>
              <a:rPr lang="en-US" dirty="0">
                <a:latin typeface="Calibri Light (Headings)"/>
              </a:rPr>
              <a:t>ABSTRACT</a:t>
            </a:r>
          </a:p>
        </p:txBody>
      </p:sp>
      <p:sp>
        <p:nvSpPr>
          <p:cNvPr id="8" name="Content Placeholder 8">
            <a:extLst>
              <a:ext uri="{FF2B5EF4-FFF2-40B4-BE49-F238E27FC236}">
                <a16:creationId xmlns:a16="http://schemas.microsoft.com/office/drawing/2014/main" id="{37C1C748-9833-D7E0-34D0-4C585138F229}"/>
              </a:ext>
            </a:extLst>
          </p:cNvPr>
          <p:cNvSpPr txBox="1">
            <a:spLocks/>
          </p:cNvSpPr>
          <p:nvPr/>
        </p:nvSpPr>
        <p:spPr>
          <a:xfrm>
            <a:off x="5727997" y="1110804"/>
            <a:ext cx="6043246" cy="463639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r>
              <a:rPr lang="en-US" b="1" dirty="0">
                <a:solidFill>
                  <a:schemeClr val="tx1"/>
                </a:solidFill>
                <a:latin typeface="Calibri Light (Headings)"/>
              </a:rPr>
              <a:t>chess, one of the oldest and most popular board games, played by two opponents on a checkered board with specially designed pieces of contrasting </a:t>
            </a:r>
            <a:r>
              <a:rPr lang="en-US" b="1" dirty="0" err="1">
                <a:solidFill>
                  <a:schemeClr val="tx1"/>
                </a:solidFill>
                <a:latin typeface="Calibri Light (Headings)"/>
              </a:rPr>
              <a:t>colours</a:t>
            </a:r>
            <a:r>
              <a:rPr lang="en-US" b="1" dirty="0">
                <a:solidFill>
                  <a:schemeClr val="tx1"/>
                </a:solidFill>
                <a:latin typeface="Calibri Light (Headings)"/>
              </a:rPr>
              <a:t>, commonly white and black. White moves first, after which the players alternate turns in accordance with fixed rules, each player attempting to force the opponent’s principal piece, the King, into checkmate—a position where it is unable to avoid capture.</a:t>
            </a:r>
          </a:p>
        </p:txBody>
      </p:sp>
      <p:sp>
        <p:nvSpPr>
          <p:cNvPr id="9" name="Rectangle 8">
            <a:extLst>
              <a:ext uri="{FF2B5EF4-FFF2-40B4-BE49-F238E27FC236}">
                <a16:creationId xmlns:a16="http://schemas.microsoft.com/office/drawing/2014/main" id="{8C3D0BDF-8A17-5816-A5A5-129076856999}"/>
              </a:ext>
            </a:extLst>
          </p:cNvPr>
          <p:cNvSpPr/>
          <p:nvPr/>
        </p:nvSpPr>
        <p:spPr>
          <a:xfrm>
            <a:off x="10081339" y="6379073"/>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4" name="Picture Placeholder 3">
            <a:extLst>
              <a:ext uri="{FF2B5EF4-FFF2-40B4-BE49-F238E27FC236}">
                <a16:creationId xmlns:a16="http://schemas.microsoft.com/office/drawing/2014/main" id="{4DC48DE7-3F7B-4640-EC43-1AA2FF3E5AED}"/>
              </a:ext>
            </a:extLst>
          </p:cNvPr>
          <p:cNvPicPr>
            <a:picLocks noGrp="1" noChangeAspect="1"/>
          </p:cNvPicPr>
          <p:nvPr>
            <p:ph type="pic" sz="quarter" idx="13"/>
          </p:nvPr>
        </p:nvPicPr>
        <p:blipFill>
          <a:blip r:embed="rId2"/>
          <a:srcRect l="21080" r="21080"/>
          <a:stretch>
            <a:fillRect/>
          </a:stretch>
        </p:blipFill>
        <p:spPr/>
      </p:pic>
      <p:sp>
        <p:nvSpPr>
          <p:cNvPr id="11" name="TextBox 10">
            <a:extLst>
              <a:ext uri="{FF2B5EF4-FFF2-40B4-BE49-F238E27FC236}">
                <a16:creationId xmlns:a16="http://schemas.microsoft.com/office/drawing/2014/main" id="{FF2AE2EA-392A-8A47-71B6-4D8D04185A0D}"/>
              </a:ext>
            </a:extLst>
          </p:cNvPr>
          <p:cNvSpPr txBox="1"/>
          <p:nvPr/>
        </p:nvSpPr>
        <p:spPr>
          <a:xfrm>
            <a:off x="6454589" y="628357"/>
            <a:ext cx="4186517" cy="769441"/>
          </a:xfrm>
          <a:prstGeom prst="rect">
            <a:avLst/>
          </a:prstGeom>
          <a:noFill/>
        </p:spPr>
        <p:txBody>
          <a:bodyPr wrap="square" rtlCol="0">
            <a:spAutoFit/>
          </a:bodyPr>
          <a:lstStyle/>
          <a:p>
            <a:pPr algn="ctr"/>
            <a:r>
              <a:rPr lang="en-IN" sz="4400" dirty="0"/>
              <a:t>ABSTRACT</a:t>
            </a:r>
          </a:p>
        </p:txBody>
      </p:sp>
    </p:spTree>
    <p:extLst>
      <p:ext uri="{BB962C8B-B14F-4D97-AF65-F5344CB8AC3E}">
        <p14:creationId xmlns:p14="http://schemas.microsoft.com/office/powerpoint/2010/main" val="293768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2754" y="293320"/>
            <a:ext cx="6043246" cy="573989"/>
          </a:xfrm>
        </p:spPr>
        <p:txBody>
          <a:bodyPr>
            <a:noAutofit/>
          </a:bodyPr>
          <a:lstStyle/>
          <a:p>
            <a:pPr algn="l"/>
            <a:r>
              <a:rPr lang="en-US" sz="4400" b="1" dirty="0">
                <a:solidFill>
                  <a:schemeClr val="bg1"/>
                </a:solidFill>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27997" y="1332984"/>
            <a:ext cx="6043246" cy="4636392"/>
          </a:xfrm>
        </p:spPr>
        <p:txBody>
          <a:bodyPr>
            <a:normAutofit fontScale="85000" lnSpcReduction="20000"/>
          </a:bodyPr>
          <a:lstStyle/>
          <a:p>
            <a:pPr marL="0" indent="0">
              <a:buNone/>
            </a:pPr>
            <a:r>
              <a:rPr lang="en-US" sz="2000" dirty="0"/>
              <a:t>Chess first appeared in India about the 6th century AD and by the 10th century had spread from Asia to the Middle East and Europe. Since at least the 15th century, chess has been known as the “royal game” because of its popularity among the nobility. Rules and set design slowly evolved until both reached today’s standard in the early 19th century. Once an intellectual diversion </a:t>
            </a:r>
            <a:r>
              <a:rPr lang="en-US" sz="2000" dirty="0" err="1"/>
              <a:t>favoured</a:t>
            </a:r>
            <a:r>
              <a:rPr lang="en-US" sz="2000" dirty="0"/>
              <a:t> by the upper classes, chess went through an explosive growth in interest during the 20th century as professional and state-sponsored players competed for an officially recognized world championship title and increasingly lucrative tournament prizes. Organized chess tournaments, postal correspondence games, and Internet chess now attract men, women, and children around the world.</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3" name="Rectangle 12"/>
          <p:cNvSpPr/>
          <p:nvPr/>
        </p:nvSpPr>
        <p:spPr>
          <a:xfrm>
            <a:off x="9977377" y="6366076"/>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081339"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6" name="Picture Placeholder 5">
            <a:extLst>
              <a:ext uri="{FF2B5EF4-FFF2-40B4-BE49-F238E27FC236}">
                <a16:creationId xmlns:a16="http://schemas.microsoft.com/office/drawing/2014/main" id="{5482D0BA-3187-74F1-DC4A-8B1250CF81E6}"/>
              </a:ext>
            </a:extLst>
          </p:cNvPr>
          <p:cNvPicPr>
            <a:picLocks noGrp="1" noChangeAspect="1"/>
          </p:cNvPicPr>
          <p:nvPr>
            <p:ph type="pic" sz="quarter" idx="14"/>
          </p:nvPr>
        </p:nvPicPr>
        <p:blipFill>
          <a:blip r:embed="rId2"/>
          <a:srcRect l="27795" r="27795"/>
          <a:stretch>
            <a:fillRect/>
          </a:stretch>
        </p:blipFill>
        <p:spPr>
          <a:xfrm>
            <a:off x="0" y="11068"/>
            <a:ext cx="5416550" cy="6846932"/>
          </a:xfrm>
        </p:spPr>
      </p:pic>
      <p:sp>
        <p:nvSpPr>
          <p:cNvPr id="7" name="TextBox 6">
            <a:extLst>
              <a:ext uri="{FF2B5EF4-FFF2-40B4-BE49-F238E27FC236}">
                <a16:creationId xmlns:a16="http://schemas.microsoft.com/office/drawing/2014/main" id="{64B9DA96-A0C1-42E0-992C-1E986DE41569}"/>
              </a:ext>
            </a:extLst>
          </p:cNvPr>
          <p:cNvSpPr txBox="1"/>
          <p:nvPr/>
        </p:nvSpPr>
        <p:spPr>
          <a:xfrm>
            <a:off x="6811369" y="576927"/>
            <a:ext cx="3876502" cy="1046440"/>
          </a:xfrm>
          <a:prstGeom prst="rect">
            <a:avLst/>
          </a:prstGeom>
          <a:noFill/>
        </p:spPr>
        <p:txBody>
          <a:bodyPr wrap="square" rtlCol="0">
            <a:spAutoFit/>
          </a:bodyPr>
          <a:lstStyle/>
          <a:p>
            <a:r>
              <a:rPr lang="en-IN" sz="4400" dirty="0"/>
              <a:t>INTRODUCTION</a:t>
            </a:r>
          </a:p>
          <a:p>
            <a:endParaRPr lang="en-IN"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58C8-0F87-E328-3538-A68E91522ED3}"/>
              </a:ext>
            </a:extLst>
          </p:cNvPr>
          <p:cNvSpPr>
            <a:spLocks noGrp="1"/>
          </p:cNvSpPr>
          <p:nvPr>
            <p:ph type="title"/>
          </p:nvPr>
        </p:nvSpPr>
        <p:spPr>
          <a:xfrm>
            <a:off x="6095999" y="469297"/>
            <a:ext cx="5979459" cy="830585"/>
          </a:xfrm>
        </p:spPr>
        <p:txBody>
          <a:bodyPr/>
          <a:lstStyle/>
          <a:p>
            <a:r>
              <a:rPr lang="en-IN" sz="4400" dirty="0"/>
              <a:t>Problem statement</a:t>
            </a:r>
          </a:p>
        </p:txBody>
      </p:sp>
      <p:sp>
        <p:nvSpPr>
          <p:cNvPr id="3" name="Content Placeholder 2">
            <a:extLst>
              <a:ext uri="{FF2B5EF4-FFF2-40B4-BE49-F238E27FC236}">
                <a16:creationId xmlns:a16="http://schemas.microsoft.com/office/drawing/2014/main" id="{7D05611C-32D8-A29B-405E-B9DE70F24AEE}"/>
              </a:ext>
            </a:extLst>
          </p:cNvPr>
          <p:cNvSpPr>
            <a:spLocks noGrp="1"/>
          </p:cNvSpPr>
          <p:nvPr>
            <p:ph idx="1"/>
          </p:nvPr>
        </p:nvSpPr>
        <p:spPr>
          <a:xfrm>
            <a:off x="6096000" y="1398771"/>
            <a:ext cx="5669077" cy="4636392"/>
          </a:xfrm>
        </p:spPr>
        <p:txBody>
          <a:bodyPr>
            <a:normAutofit fontScale="77500" lnSpcReduction="20000"/>
          </a:bodyPr>
          <a:lstStyle/>
          <a:p>
            <a:pPr marL="0" indent="0">
              <a:buNone/>
            </a:pPr>
            <a:r>
              <a:rPr lang="en-US" sz="2000" dirty="0"/>
              <a:t>The problem is to design a Chess Game using Object Oriented Principles. The main classes that can be used are: 1. Spot: A spot represents one block of the 8x8 grid and an optional piece. 2. Piece: The basic building block of the system, every piece will be placed on a spot. Piece class is an abstract class. The extended classes (Pawn, King, Queen, Rook, Knight, Bishop) implements the abstracted operations. 3. Board: Board is an 8x8 set of boxes containing all active chess pieces. 4. Player: Player class represents one of the participants playing the game. 5. Move: Represents a game move, containing the starting and ending spot. The Move class will also keep track of the player who made the move. 6. Game: This class controls the flow of a game. It keeps track of all the game moves, which player has the current turn, and the final result of the game.</a:t>
            </a:r>
            <a:endParaRPr lang="en-IN" sz="2000" dirty="0"/>
          </a:p>
        </p:txBody>
      </p:sp>
      <p:sp>
        <p:nvSpPr>
          <p:cNvPr id="6" name="Slide Number Placeholder 5">
            <a:extLst>
              <a:ext uri="{FF2B5EF4-FFF2-40B4-BE49-F238E27FC236}">
                <a16:creationId xmlns:a16="http://schemas.microsoft.com/office/drawing/2014/main" id="{280E66AE-BCBC-5087-4C61-678A337AAB58}"/>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0" name="Rectangle 9">
            <a:extLst>
              <a:ext uri="{FF2B5EF4-FFF2-40B4-BE49-F238E27FC236}">
                <a16:creationId xmlns:a16="http://schemas.microsoft.com/office/drawing/2014/main" id="{180FC755-5652-6B8E-BC19-2F5EDA25BEB1}"/>
              </a:ext>
            </a:extLst>
          </p:cNvPr>
          <p:cNvSpPr/>
          <p:nvPr/>
        </p:nvSpPr>
        <p:spPr>
          <a:xfrm>
            <a:off x="10081339"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8" name="Picture Placeholder 7">
            <a:extLst>
              <a:ext uri="{FF2B5EF4-FFF2-40B4-BE49-F238E27FC236}">
                <a16:creationId xmlns:a16="http://schemas.microsoft.com/office/drawing/2014/main" id="{747809C8-C3F0-04E2-F9C0-7BFD0CB5601D}"/>
              </a:ext>
            </a:extLst>
          </p:cNvPr>
          <p:cNvPicPr>
            <a:picLocks noGrp="1" noChangeAspect="1"/>
          </p:cNvPicPr>
          <p:nvPr>
            <p:ph type="pic" sz="quarter" idx="14"/>
          </p:nvPr>
        </p:nvPicPr>
        <p:blipFill>
          <a:blip r:embed="rId2"/>
          <a:srcRect l="10355" r="10355"/>
          <a:stretch>
            <a:fillRect/>
          </a:stretch>
        </p:blipFill>
        <p:spPr>
          <a:xfrm>
            <a:off x="0" y="-20638"/>
            <a:ext cx="5873750" cy="6867526"/>
          </a:xfrm>
        </p:spPr>
      </p:pic>
    </p:spTree>
    <p:extLst>
      <p:ext uri="{BB962C8B-B14F-4D97-AF65-F5344CB8AC3E}">
        <p14:creationId xmlns:p14="http://schemas.microsoft.com/office/powerpoint/2010/main" val="287861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6C6170-FFE7-36C5-9604-B3BAFD865157}"/>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6" name="Title 1">
            <a:extLst>
              <a:ext uri="{FF2B5EF4-FFF2-40B4-BE49-F238E27FC236}">
                <a16:creationId xmlns:a16="http://schemas.microsoft.com/office/drawing/2014/main" id="{9C448F90-C3FD-E324-6430-AAB16DAF809D}"/>
              </a:ext>
            </a:extLst>
          </p:cNvPr>
          <p:cNvSpPr>
            <a:spLocks noGrp="1"/>
          </p:cNvSpPr>
          <p:nvPr>
            <p:ph type="title" idx="4294967295"/>
          </p:nvPr>
        </p:nvSpPr>
        <p:spPr>
          <a:xfrm>
            <a:off x="2670805" y="467353"/>
            <a:ext cx="6617305" cy="573088"/>
          </a:xfrm>
        </p:spPr>
        <p:txBody>
          <a:bodyPr>
            <a:noAutofit/>
          </a:bodyPr>
          <a:lstStyle/>
          <a:p>
            <a:r>
              <a:rPr lang="en-IN" sz="4400" dirty="0">
                <a:solidFill>
                  <a:schemeClr val="tx1"/>
                </a:solidFill>
              </a:rPr>
              <a:t>Problem walkthrough</a:t>
            </a:r>
            <a:endParaRPr lang="en-IN" sz="4400" dirty="0"/>
          </a:p>
        </p:txBody>
      </p:sp>
      <p:sp>
        <p:nvSpPr>
          <p:cNvPr id="7" name="Rectangle 6">
            <a:extLst>
              <a:ext uri="{FF2B5EF4-FFF2-40B4-BE49-F238E27FC236}">
                <a16:creationId xmlns:a16="http://schemas.microsoft.com/office/drawing/2014/main" id="{E7A490CF-D2DA-6707-96C3-C5AF0496E86F}"/>
              </a:ext>
            </a:extLst>
          </p:cNvPr>
          <p:cNvSpPr/>
          <p:nvPr/>
        </p:nvSpPr>
        <p:spPr>
          <a:xfrm>
            <a:off x="9859365"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8" name="Picture 7">
            <a:extLst>
              <a:ext uri="{FF2B5EF4-FFF2-40B4-BE49-F238E27FC236}">
                <a16:creationId xmlns:a16="http://schemas.microsoft.com/office/drawing/2014/main" id="{804BD352-21FD-1CFC-18FD-92EB0DE3BD85}"/>
              </a:ext>
            </a:extLst>
          </p:cNvPr>
          <p:cNvPicPr>
            <a:picLocks noChangeAspect="1"/>
          </p:cNvPicPr>
          <p:nvPr/>
        </p:nvPicPr>
        <p:blipFill>
          <a:blip r:embed="rId2"/>
          <a:stretch>
            <a:fillRect/>
          </a:stretch>
        </p:blipFill>
        <p:spPr>
          <a:xfrm>
            <a:off x="1730188" y="1120588"/>
            <a:ext cx="8498541" cy="5270059"/>
          </a:xfrm>
          <a:prstGeom prst="rect">
            <a:avLst/>
          </a:prstGeom>
        </p:spPr>
      </p:pic>
    </p:spTree>
    <p:extLst>
      <p:ext uri="{BB962C8B-B14F-4D97-AF65-F5344CB8AC3E}">
        <p14:creationId xmlns:p14="http://schemas.microsoft.com/office/powerpoint/2010/main" val="55982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5928754" y="145206"/>
            <a:ext cx="5645929" cy="573989"/>
          </a:xfrm>
        </p:spPr>
        <p:txBody>
          <a:bodyPr/>
          <a:lstStyle/>
          <a:p>
            <a:r>
              <a:rPr lang="en-US" sz="4400" dirty="0"/>
              <a:t>Technologies used</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5955592" y="783768"/>
            <a:ext cx="5608224" cy="407670"/>
          </a:xfrm>
        </p:spPr>
        <p:txBody>
          <a:bodyPr>
            <a:normAutofit fontScale="85000" lnSpcReduction="20000"/>
          </a:bodyPr>
          <a:lstStyle/>
          <a:p>
            <a:r>
              <a:rPr lang="en-US" dirty="0"/>
              <a:t>And how we solved the problem?</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928754" y="1532918"/>
            <a:ext cx="5645929" cy="4867364"/>
          </a:xfrm>
        </p:spPr>
        <p:txBody>
          <a:bodyPr>
            <a:normAutofit/>
          </a:bodyPr>
          <a:lstStyle/>
          <a:p>
            <a:pPr marL="0" indent="0">
              <a:buNone/>
            </a:pPr>
            <a:r>
              <a:rPr lang="en-US" sz="2000" dirty="0"/>
              <a:t>We used ReactJS, one of the best JavaScript frameworks out in the world to create the best responsive website and integrated Socket.io, one of the best socket libraries, to make this project possible. node </a:t>
            </a:r>
            <a:r>
              <a:rPr lang="en-US" sz="2000" dirty="0" err="1"/>
              <a:t>js</a:t>
            </a:r>
            <a:r>
              <a:rPr lang="en-US" sz="2000" dirty="0"/>
              <a:t> is a server side language and socket.io provides bidirectional communication. We will first create an HTTP server that will be up to handle each coming request and hold it until the client requests to leave it.</a:t>
            </a:r>
          </a:p>
          <a:p>
            <a:pPr marL="0" indent="0">
              <a:buNone/>
            </a:pPr>
            <a:endParaRPr lang="en-US" sz="20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a:xfrm>
            <a:off x="11755756" y="6474090"/>
            <a:ext cx="239474" cy="383910"/>
          </a:xfrm>
        </p:spPr>
        <p:txBody>
          <a:bodyPr/>
          <a:lstStyle/>
          <a:p>
            <a:fld id="{8C2E478F-E849-4A8C-AF1F-CBCC78A7CBFA}" type="slidenum">
              <a:rPr lang="en-US" smtClean="0"/>
              <a:t>6</a:t>
            </a:fld>
            <a:endParaRPr lang="en-US" dirty="0"/>
          </a:p>
        </p:txBody>
      </p:sp>
      <p:sp>
        <p:nvSpPr>
          <p:cNvPr id="8" name="Rectangle 7"/>
          <p:cNvSpPr/>
          <p:nvPr/>
        </p:nvSpPr>
        <p:spPr>
          <a:xfrm>
            <a:off x="9977377" y="6366076"/>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0065851" y="6366076"/>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pic>
        <p:nvPicPr>
          <p:cNvPr id="5" name="Picture Placeholder 4">
            <a:extLst>
              <a:ext uri="{FF2B5EF4-FFF2-40B4-BE49-F238E27FC236}">
                <a16:creationId xmlns:a16="http://schemas.microsoft.com/office/drawing/2014/main" id="{922AE031-58F0-DADE-C4A1-D3ABB921E342}"/>
              </a:ext>
            </a:extLst>
          </p:cNvPr>
          <p:cNvPicPr>
            <a:picLocks noGrp="1" noChangeAspect="1"/>
          </p:cNvPicPr>
          <p:nvPr>
            <p:ph type="pic" sz="quarter" idx="14"/>
          </p:nvPr>
        </p:nvPicPr>
        <p:blipFill>
          <a:blip r:embed="rId3"/>
          <a:srcRect l="22353" r="22353"/>
          <a:stretch>
            <a:fillRect/>
          </a:stretch>
        </p:blipFill>
        <p:spPr>
          <a:xfrm>
            <a:off x="0" y="-20638"/>
            <a:ext cx="5835650" cy="6867526"/>
          </a:xfrm>
        </p:spPr>
      </p:pic>
    </p:spTree>
    <p:extLst>
      <p:ext uri="{BB962C8B-B14F-4D97-AF65-F5344CB8AC3E}">
        <p14:creationId xmlns:p14="http://schemas.microsoft.com/office/powerpoint/2010/main" val="272036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6DB8-6D44-E9D0-9903-3C8525C6862A}"/>
              </a:ext>
            </a:extLst>
          </p:cNvPr>
          <p:cNvSpPr>
            <a:spLocks noGrp="1"/>
          </p:cNvSpPr>
          <p:nvPr>
            <p:ph type="title"/>
          </p:nvPr>
        </p:nvSpPr>
        <p:spPr/>
        <p:txBody>
          <a:bodyPr/>
          <a:lstStyle/>
          <a:p>
            <a:r>
              <a:rPr lang="en-IN" sz="4400" dirty="0"/>
              <a:t>Future scope</a:t>
            </a:r>
          </a:p>
        </p:txBody>
      </p:sp>
      <p:sp>
        <p:nvSpPr>
          <p:cNvPr id="3" name="Content Placeholder 2">
            <a:extLst>
              <a:ext uri="{FF2B5EF4-FFF2-40B4-BE49-F238E27FC236}">
                <a16:creationId xmlns:a16="http://schemas.microsoft.com/office/drawing/2014/main" id="{657286F0-7364-766A-738B-A64445AC5CB4}"/>
              </a:ext>
            </a:extLst>
          </p:cNvPr>
          <p:cNvSpPr>
            <a:spLocks noGrp="1"/>
          </p:cNvSpPr>
          <p:nvPr>
            <p:ph idx="1"/>
          </p:nvPr>
        </p:nvSpPr>
        <p:spPr>
          <a:xfrm>
            <a:off x="7792279" y="1273214"/>
            <a:ext cx="4018722" cy="4988689"/>
          </a:xfrm>
        </p:spPr>
        <p:txBody>
          <a:bodyPr>
            <a:normAutofit/>
          </a:bodyPr>
          <a:lstStyle/>
          <a:p>
            <a:pPr marL="0" indent="0">
              <a:buNone/>
            </a:pPr>
            <a:r>
              <a:rPr lang="en-US" sz="2000" dirty="0"/>
              <a:t>In the near future, we intend to incorporate a variety of features such as real-time Multiplayer game and hosting the website officially.</a:t>
            </a:r>
            <a:endParaRPr lang="en-IN" sz="2000" dirty="0"/>
          </a:p>
        </p:txBody>
      </p:sp>
      <p:pic>
        <p:nvPicPr>
          <p:cNvPr id="9" name="Picture Placeholder 8">
            <a:extLst>
              <a:ext uri="{FF2B5EF4-FFF2-40B4-BE49-F238E27FC236}">
                <a16:creationId xmlns:a16="http://schemas.microsoft.com/office/drawing/2014/main" id="{7193E831-4A27-DD25-F8F4-86929C45B420}"/>
              </a:ext>
            </a:extLst>
          </p:cNvPr>
          <p:cNvPicPr>
            <a:picLocks noGrp="1" noChangeAspect="1"/>
          </p:cNvPicPr>
          <p:nvPr>
            <p:ph type="pic" sz="quarter" idx="14"/>
          </p:nvPr>
        </p:nvPicPr>
        <p:blipFill>
          <a:blip r:embed="rId2"/>
          <a:srcRect l="14015" r="14015"/>
          <a:stretch>
            <a:fillRect/>
          </a:stretch>
        </p:blipFill>
        <p:spPr/>
      </p:pic>
      <p:sp>
        <p:nvSpPr>
          <p:cNvPr id="6" name="Slide Number Placeholder 5">
            <a:extLst>
              <a:ext uri="{FF2B5EF4-FFF2-40B4-BE49-F238E27FC236}">
                <a16:creationId xmlns:a16="http://schemas.microsoft.com/office/drawing/2014/main" id="{BB208E36-74B2-92F3-A63A-33EB23372467}"/>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0" name="Rectangle 9">
            <a:extLst>
              <a:ext uri="{FF2B5EF4-FFF2-40B4-BE49-F238E27FC236}">
                <a16:creationId xmlns:a16="http://schemas.microsoft.com/office/drawing/2014/main" id="{35ED5AB2-AA10-5507-C29A-6568D597B912}"/>
              </a:ext>
            </a:extLst>
          </p:cNvPr>
          <p:cNvSpPr/>
          <p:nvPr/>
        </p:nvSpPr>
        <p:spPr>
          <a:xfrm>
            <a:off x="10081339"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spTree>
    <p:extLst>
      <p:ext uri="{BB962C8B-B14F-4D97-AF65-F5344CB8AC3E}">
        <p14:creationId xmlns:p14="http://schemas.microsoft.com/office/powerpoint/2010/main" val="188694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D741C-0B4A-D43E-0E07-9F52E1C203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3" name="Title 2">
            <a:extLst>
              <a:ext uri="{FF2B5EF4-FFF2-40B4-BE49-F238E27FC236}">
                <a16:creationId xmlns:a16="http://schemas.microsoft.com/office/drawing/2014/main" id="{80C48B12-C2C0-2FB8-507F-A5FD49A59F5D}"/>
              </a:ext>
            </a:extLst>
          </p:cNvPr>
          <p:cNvSpPr>
            <a:spLocks noGrp="1"/>
          </p:cNvSpPr>
          <p:nvPr>
            <p:ph type="title"/>
          </p:nvPr>
        </p:nvSpPr>
        <p:spPr>
          <a:xfrm>
            <a:off x="3682854" y="312506"/>
            <a:ext cx="4826291" cy="823913"/>
          </a:xfrm>
        </p:spPr>
        <p:txBody>
          <a:bodyPr>
            <a:normAutofit/>
          </a:bodyPr>
          <a:lstStyle/>
          <a:p>
            <a:r>
              <a:rPr lang="en-IN" sz="4400" dirty="0"/>
              <a:t>conclusion</a:t>
            </a:r>
          </a:p>
        </p:txBody>
      </p:sp>
      <p:sp>
        <p:nvSpPr>
          <p:cNvPr id="7" name="Rectangle 6">
            <a:extLst>
              <a:ext uri="{FF2B5EF4-FFF2-40B4-BE49-F238E27FC236}">
                <a16:creationId xmlns:a16="http://schemas.microsoft.com/office/drawing/2014/main" id="{6A89953D-FBFE-F2E6-E54C-0BB9ABB3C3EB}"/>
              </a:ext>
            </a:extLst>
          </p:cNvPr>
          <p:cNvSpPr/>
          <p:nvPr/>
        </p:nvSpPr>
        <p:spPr>
          <a:xfrm>
            <a:off x="10081339" y="6390648"/>
            <a:ext cx="1689904" cy="467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sp>
        <p:nvSpPr>
          <p:cNvPr id="15" name="TextBox 14">
            <a:extLst>
              <a:ext uri="{FF2B5EF4-FFF2-40B4-BE49-F238E27FC236}">
                <a16:creationId xmlns:a16="http://schemas.microsoft.com/office/drawing/2014/main" id="{67B6692D-1C0E-492A-1AFF-D763FA0165C9}"/>
              </a:ext>
            </a:extLst>
          </p:cNvPr>
          <p:cNvSpPr txBox="1"/>
          <p:nvPr/>
        </p:nvSpPr>
        <p:spPr>
          <a:xfrm>
            <a:off x="8470294" y="2090172"/>
            <a:ext cx="3078975" cy="2677656"/>
          </a:xfrm>
          <a:prstGeom prst="rect">
            <a:avLst/>
          </a:prstGeom>
          <a:noFill/>
        </p:spPr>
        <p:txBody>
          <a:bodyPr wrap="square" rtlCol="0">
            <a:spAutoFit/>
          </a:bodyPr>
          <a:lstStyle/>
          <a:p>
            <a:r>
              <a:rPr lang="en-IN" sz="2800" dirty="0"/>
              <a:t>Hence we have successfully completed the development of  chess game application </a:t>
            </a:r>
          </a:p>
        </p:txBody>
      </p:sp>
      <p:pic>
        <p:nvPicPr>
          <p:cNvPr id="8" name="Content Placeholder 7">
            <a:extLst>
              <a:ext uri="{FF2B5EF4-FFF2-40B4-BE49-F238E27FC236}">
                <a16:creationId xmlns:a16="http://schemas.microsoft.com/office/drawing/2014/main" id="{B06B0F43-532C-6984-BBB3-DCB9AAB7C63C}"/>
              </a:ext>
            </a:extLst>
          </p:cNvPr>
          <p:cNvPicPr>
            <a:picLocks noGrp="1" noChangeAspect="1"/>
          </p:cNvPicPr>
          <p:nvPr>
            <p:ph idx="1"/>
          </p:nvPr>
        </p:nvPicPr>
        <p:blipFill>
          <a:blip r:embed="rId2"/>
          <a:stretch>
            <a:fillRect/>
          </a:stretch>
        </p:blipFill>
        <p:spPr>
          <a:xfrm>
            <a:off x="642731" y="1237129"/>
            <a:ext cx="6977519" cy="5308365"/>
          </a:xfrm>
        </p:spPr>
      </p:pic>
    </p:spTree>
    <p:extLst>
      <p:ext uri="{BB962C8B-B14F-4D97-AF65-F5344CB8AC3E}">
        <p14:creationId xmlns:p14="http://schemas.microsoft.com/office/powerpoint/2010/main" val="96134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A94EE25-7749-5BDC-4710-5E6825344BB7}"/>
              </a:ext>
            </a:extLst>
          </p:cNvPr>
          <p:cNvPicPr>
            <a:picLocks noGrp="1" noChangeAspect="1"/>
          </p:cNvPicPr>
          <p:nvPr>
            <p:ph type="pic" sz="quarter" idx="10"/>
          </p:nvPr>
        </p:nvPicPr>
        <p:blipFill>
          <a:blip r:embed="rId2"/>
          <a:srcRect t="7537" b="7537"/>
          <a:stretch>
            <a:fillRect/>
          </a:stretch>
        </p:blipFill>
        <p:spPr>
          <a:xfrm>
            <a:off x="0" y="0"/>
            <a:ext cx="12192000" cy="6858000"/>
          </a:xfrm>
        </p:spPr>
      </p:pic>
      <p:sp>
        <p:nvSpPr>
          <p:cNvPr id="3" name="Title 2">
            <a:extLst>
              <a:ext uri="{FF2B5EF4-FFF2-40B4-BE49-F238E27FC236}">
                <a16:creationId xmlns:a16="http://schemas.microsoft.com/office/drawing/2014/main" id="{426067B9-81B6-FA56-ABF2-3BDA66AE57B3}"/>
              </a:ext>
            </a:extLst>
          </p:cNvPr>
          <p:cNvSpPr>
            <a:spLocks noGrp="1"/>
          </p:cNvSpPr>
          <p:nvPr>
            <p:ph type="title"/>
          </p:nvPr>
        </p:nvSpPr>
        <p:spPr/>
        <p:txBody>
          <a:bodyPr>
            <a:normAutofit/>
          </a:bodyPr>
          <a:lstStyle/>
          <a:p>
            <a:pPr algn="r"/>
            <a:r>
              <a:rPr lang="en-IN" dirty="0">
                <a:solidFill>
                  <a:schemeClr val="bg1"/>
                </a:solidFill>
              </a:rPr>
              <a:t>References</a:t>
            </a:r>
          </a:p>
        </p:txBody>
      </p:sp>
      <p:sp>
        <p:nvSpPr>
          <p:cNvPr id="9" name="TextBox 8">
            <a:extLst>
              <a:ext uri="{FF2B5EF4-FFF2-40B4-BE49-F238E27FC236}">
                <a16:creationId xmlns:a16="http://schemas.microsoft.com/office/drawing/2014/main" id="{88647076-5F51-3155-0312-16EFB6D0F712}"/>
              </a:ext>
            </a:extLst>
          </p:cNvPr>
          <p:cNvSpPr txBox="1"/>
          <p:nvPr/>
        </p:nvSpPr>
        <p:spPr>
          <a:xfrm>
            <a:off x="8495818" y="1331089"/>
            <a:ext cx="3345083" cy="1477328"/>
          </a:xfrm>
          <a:prstGeom prst="rect">
            <a:avLst/>
          </a:prstGeom>
          <a:noFill/>
        </p:spPr>
        <p:txBody>
          <a:bodyPr wrap="square" rtlCol="0">
            <a:spAutoFit/>
          </a:bodyPr>
          <a:lstStyle/>
          <a:p>
            <a:r>
              <a:rPr lang="en-IN" dirty="0">
                <a:solidFill>
                  <a:schemeClr val="bg1"/>
                </a:solidFill>
                <a:hlinkClick r:id="rId3">
                  <a:extLst>
                    <a:ext uri="{A12FA001-AC4F-418D-AE19-62706E023703}">
                      <ahyp:hlinkClr xmlns:ahyp="http://schemas.microsoft.com/office/drawing/2018/hyperlinkcolor" val="tx"/>
                    </a:ext>
                  </a:extLst>
                </a:hlinkClick>
              </a:rPr>
              <a:t>https://www.pexels.com/</a:t>
            </a:r>
            <a:endParaRPr lang="en-IN" dirty="0">
              <a:solidFill>
                <a:schemeClr val="bg1"/>
              </a:solidFill>
            </a:endParaRPr>
          </a:p>
          <a:p>
            <a:r>
              <a:rPr lang="en-IN" dirty="0">
                <a:solidFill>
                  <a:schemeClr val="bg1"/>
                </a:solidFill>
                <a:hlinkClick r:id="rId4">
                  <a:extLst>
                    <a:ext uri="{A12FA001-AC4F-418D-AE19-62706E023703}">
                      <ahyp:hlinkClr xmlns:ahyp="http://schemas.microsoft.com/office/drawing/2018/hyperlinkcolor" val="tx"/>
                    </a:ext>
                  </a:extLst>
                </a:hlinkClick>
              </a:rPr>
              <a:t>https://boxicons.com/</a:t>
            </a:r>
            <a:endParaRPr lang="en-IN" dirty="0">
              <a:solidFill>
                <a:schemeClr val="bg1"/>
              </a:solidFill>
            </a:endParaRPr>
          </a:p>
          <a:p>
            <a:r>
              <a:rPr lang="en-IN" dirty="0">
                <a:solidFill>
                  <a:schemeClr val="bg1"/>
                </a:solidFill>
                <a:hlinkClick r:id="rId5">
                  <a:extLst>
                    <a:ext uri="{A12FA001-AC4F-418D-AE19-62706E023703}">
                      <ahyp:hlinkClr xmlns:ahyp="http://schemas.microsoft.com/office/drawing/2018/hyperlinkcolor" val="tx"/>
                    </a:ext>
                  </a:extLst>
                </a:hlinkClick>
              </a:rPr>
              <a:t>https://www.google.com/</a:t>
            </a:r>
            <a:endParaRPr lang="en-IN" dirty="0">
              <a:solidFill>
                <a:schemeClr val="bg1"/>
              </a:solidFill>
            </a:endParaRPr>
          </a:p>
          <a:p>
            <a:r>
              <a:rPr lang="en-IN" dirty="0">
                <a:solidFill>
                  <a:schemeClr val="bg1"/>
                </a:solidFill>
                <a:hlinkClick r:id="rId6">
                  <a:extLst>
                    <a:ext uri="{A12FA001-AC4F-418D-AE19-62706E023703}">
                      <ahyp:hlinkClr xmlns:ahyp="http://schemas.microsoft.com/office/drawing/2018/hyperlinkcolor" val="tx"/>
                    </a:ext>
                  </a:extLst>
                </a:hlinkClick>
              </a:rPr>
              <a:t>https://www.wikipedia.org/</a:t>
            </a:r>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428894548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581</Words>
  <Application>Microsoft Office PowerPoint</Application>
  <PresentationFormat>Widescreen</PresentationFormat>
  <Paragraphs>34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Calibri Light (Headings)</vt:lpstr>
      <vt:lpstr>Gill Sans</vt:lpstr>
      <vt:lpstr>Office Theme</vt:lpstr>
      <vt:lpstr>Chess brains</vt:lpstr>
      <vt:lpstr>ABSTRACT</vt:lpstr>
      <vt:lpstr>INTRODUCTION</vt:lpstr>
      <vt:lpstr>Problem statement</vt:lpstr>
      <vt:lpstr>Problem walkthrough</vt:lpstr>
      <vt:lpstr>Technologies used</vt:lpstr>
      <vt:lpstr>Future scope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2022-09-20T03:18:58Z</dcterms:created>
  <dcterms:modified xsi:type="dcterms:W3CDTF">2022-11-16T06:47:40Z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